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8" r:id="rId3"/>
    <p:sldId id="257" r:id="rId4"/>
    <p:sldId id="259" r:id="rId5"/>
    <p:sldId id="260" r:id="rId6"/>
    <p:sldId id="261" r:id="rId7"/>
    <p:sldId id="288" r:id="rId8"/>
    <p:sldId id="289" r:id="rId9"/>
    <p:sldId id="290" r:id="rId10"/>
    <p:sldId id="262" r:id="rId11"/>
    <p:sldId id="263" r:id="rId12"/>
    <p:sldId id="268" r:id="rId13"/>
    <p:sldId id="265" r:id="rId14"/>
    <p:sldId id="291" r:id="rId15"/>
    <p:sldId id="292" r:id="rId16"/>
    <p:sldId id="293" r:id="rId17"/>
    <p:sldId id="266" r:id="rId18"/>
    <p:sldId id="267" r:id="rId19"/>
    <p:sldId id="269" r:id="rId20"/>
    <p:sldId id="270" r:id="rId21"/>
    <p:sldId id="271" r:id="rId22"/>
    <p:sldId id="294" r:id="rId23"/>
    <p:sldId id="295" r:id="rId24"/>
    <p:sldId id="296" r:id="rId25"/>
    <p:sldId id="272" r:id="rId26"/>
    <p:sldId id="273" r:id="rId27"/>
    <p:sldId id="274" r:id="rId28"/>
    <p:sldId id="276" r:id="rId29"/>
    <p:sldId id="298" r:id="rId30"/>
    <p:sldId id="299" r:id="rId31"/>
    <p:sldId id="277" r:id="rId32"/>
    <p:sldId id="283" r:id="rId33"/>
    <p:sldId id="278" r:id="rId34"/>
    <p:sldId id="280" r:id="rId35"/>
    <p:sldId id="281" r:id="rId36"/>
    <p:sldId id="282" r:id="rId37"/>
    <p:sldId id="279" r:id="rId38"/>
    <p:sldId id="284" r:id="rId39"/>
    <p:sldId id="285" r:id="rId40"/>
    <p:sldId id="286" r:id="rId41"/>
    <p:sldId id="287"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84" autoAdjust="0"/>
  </p:normalViewPr>
  <p:slideViewPr>
    <p:cSldViewPr showGuides="1">
      <p:cViewPr varScale="1">
        <p:scale>
          <a:sx n="99" d="100"/>
          <a:sy n="99" d="100"/>
        </p:scale>
        <p:origin x="15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B6EAEE-9CA6-4487-83D8-F212AF8BD075}" type="datetimeFigureOut">
              <a:rPr lang="en-US" smtClean="0"/>
              <a:t>4/29/2024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B61637-56AE-4765-8B72-A0C5EBD545E5}" type="slidenum">
              <a:rPr lang="en-US" smtClean="0"/>
              <a:t>‹#›</a:t>
            </a:fld>
            <a:endParaRPr lang="en-US"/>
          </a:p>
        </p:txBody>
      </p:sp>
    </p:spTree>
    <p:extLst>
      <p:ext uri="{BB962C8B-B14F-4D97-AF65-F5344CB8AC3E}">
        <p14:creationId xmlns:p14="http://schemas.microsoft.com/office/powerpoint/2010/main" val="2412038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61637-56AE-4765-8B72-A0C5EBD545E5}" type="slidenum">
              <a:rPr lang="en-US" smtClean="0"/>
              <a:t>12</a:t>
            </a:fld>
            <a:endParaRPr lang="en-US"/>
          </a:p>
        </p:txBody>
      </p:sp>
    </p:spTree>
    <p:extLst>
      <p:ext uri="{BB962C8B-B14F-4D97-AF65-F5344CB8AC3E}">
        <p14:creationId xmlns:p14="http://schemas.microsoft.com/office/powerpoint/2010/main" val="2936955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61637-56AE-4765-8B72-A0C5EBD545E5}" type="slidenum">
              <a:rPr lang="en-US" smtClean="0"/>
              <a:t>13</a:t>
            </a:fld>
            <a:endParaRPr lang="en-US"/>
          </a:p>
        </p:txBody>
      </p:sp>
    </p:spTree>
    <p:extLst>
      <p:ext uri="{BB962C8B-B14F-4D97-AF65-F5344CB8AC3E}">
        <p14:creationId xmlns:p14="http://schemas.microsoft.com/office/powerpoint/2010/main" val="293695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61637-56AE-4765-8B72-A0C5EBD545E5}" type="slidenum">
              <a:rPr lang="en-US" smtClean="0"/>
              <a:t>25</a:t>
            </a:fld>
            <a:endParaRPr lang="en-US"/>
          </a:p>
        </p:txBody>
      </p:sp>
    </p:spTree>
    <p:extLst>
      <p:ext uri="{BB962C8B-B14F-4D97-AF65-F5344CB8AC3E}">
        <p14:creationId xmlns:p14="http://schemas.microsoft.com/office/powerpoint/2010/main" val="3639060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A0E53A-FAB4-43B6-9E8F-48B2FCC450CB}"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3754F-C2EE-4293-AE5A-5E811CD2C8A0}" type="slidenum">
              <a:rPr lang="en-US" smtClean="0"/>
              <a:t>‹#›</a:t>
            </a:fld>
            <a:endParaRPr lang="en-US"/>
          </a:p>
        </p:txBody>
      </p:sp>
    </p:spTree>
    <p:extLst>
      <p:ext uri="{BB962C8B-B14F-4D97-AF65-F5344CB8AC3E}">
        <p14:creationId xmlns:p14="http://schemas.microsoft.com/office/powerpoint/2010/main" val="124346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0E53A-FAB4-43B6-9E8F-48B2FCC450CB}"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3754F-C2EE-4293-AE5A-5E811CD2C8A0}" type="slidenum">
              <a:rPr lang="en-US" smtClean="0"/>
              <a:t>‹#›</a:t>
            </a:fld>
            <a:endParaRPr lang="en-US"/>
          </a:p>
        </p:txBody>
      </p:sp>
    </p:spTree>
    <p:extLst>
      <p:ext uri="{BB962C8B-B14F-4D97-AF65-F5344CB8AC3E}">
        <p14:creationId xmlns:p14="http://schemas.microsoft.com/office/powerpoint/2010/main" val="2501982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0E53A-FAB4-43B6-9E8F-48B2FCC450CB}"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3754F-C2EE-4293-AE5A-5E811CD2C8A0}" type="slidenum">
              <a:rPr lang="en-US" smtClean="0"/>
              <a:t>‹#›</a:t>
            </a:fld>
            <a:endParaRPr lang="en-US"/>
          </a:p>
        </p:txBody>
      </p:sp>
    </p:spTree>
    <p:extLst>
      <p:ext uri="{BB962C8B-B14F-4D97-AF65-F5344CB8AC3E}">
        <p14:creationId xmlns:p14="http://schemas.microsoft.com/office/powerpoint/2010/main" val="1819768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0E53A-FAB4-43B6-9E8F-48B2FCC450CB}"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3754F-C2EE-4293-AE5A-5E811CD2C8A0}" type="slidenum">
              <a:rPr lang="en-US" smtClean="0"/>
              <a:t>‹#›</a:t>
            </a:fld>
            <a:endParaRPr lang="en-US"/>
          </a:p>
        </p:txBody>
      </p:sp>
    </p:spTree>
    <p:extLst>
      <p:ext uri="{BB962C8B-B14F-4D97-AF65-F5344CB8AC3E}">
        <p14:creationId xmlns:p14="http://schemas.microsoft.com/office/powerpoint/2010/main" val="3138236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A0E53A-FAB4-43B6-9E8F-48B2FCC450CB}"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3754F-C2EE-4293-AE5A-5E811CD2C8A0}" type="slidenum">
              <a:rPr lang="en-US" smtClean="0"/>
              <a:t>‹#›</a:t>
            </a:fld>
            <a:endParaRPr lang="en-US"/>
          </a:p>
        </p:txBody>
      </p:sp>
    </p:spTree>
    <p:extLst>
      <p:ext uri="{BB962C8B-B14F-4D97-AF65-F5344CB8AC3E}">
        <p14:creationId xmlns:p14="http://schemas.microsoft.com/office/powerpoint/2010/main" val="2604296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A0E53A-FAB4-43B6-9E8F-48B2FCC450CB}"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83754F-C2EE-4293-AE5A-5E811CD2C8A0}" type="slidenum">
              <a:rPr lang="en-US" smtClean="0"/>
              <a:t>‹#›</a:t>
            </a:fld>
            <a:endParaRPr lang="en-US"/>
          </a:p>
        </p:txBody>
      </p:sp>
    </p:spTree>
    <p:extLst>
      <p:ext uri="{BB962C8B-B14F-4D97-AF65-F5344CB8AC3E}">
        <p14:creationId xmlns:p14="http://schemas.microsoft.com/office/powerpoint/2010/main" val="3031750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A0E53A-FAB4-43B6-9E8F-48B2FCC450CB}" type="datetimeFigureOut">
              <a:rPr lang="en-US" smtClean="0"/>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83754F-C2EE-4293-AE5A-5E811CD2C8A0}" type="slidenum">
              <a:rPr lang="en-US" smtClean="0"/>
              <a:t>‹#›</a:t>
            </a:fld>
            <a:endParaRPr lang="en-US"/>
          </a:p>
        </p:txBody>
      </p:sp>
    </p:spTree>
    <p:extLst>
      <p:ext uri="{BB962C8B-B14F-4D97-AF65-F5344CB8AC3E}">
        <p14:creationId xmlns:p14="http://schemas.microsoft.com/office/powerpoint/2010/main" val="3122385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A0E53A-FAB4-43B6-9E8F-48B2FCC450CB}" type="datetimeFigureOut">
              <a:rPr lang="en-US" smtClean="0"/>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83754F-C2EE-4293-AE5A-5E811CD2C8A0}" type="slidenum">
              <a:rPr lang="en-US" smtClean="0"/>
              <a:t>‹#›</a:t>
            </a:fld>
            <a:endParaRPr lang="en-US"/>
          </a:p>
        </p:txBody>
      </p:sp>
    </p:spTree>
    <p:extLst>
      <p:ext uri="{BB962C8B-B14F-4D97-AF65-F5344CB8AC3E}">
        <p14:creationId xmlns:p14="http://schemas.microsoft.com/office/powerpoint/2010/main" val="3267613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A0E53A-FAB4-43B6-9E8F-48B2FCC450CB}" type="datetimeFigureOut">
              <a:rPr lang="en-US" smtClean="0"/>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83754F-C2EE-4293-AE5A-5E811CD2C8A0}" type="slidenum">
              <a:rPr lang="en-US" smtClean="0"/>
              <a:t>‹#›</a:t>
            </a:fld>
            <a:endParaRPr lang="en-US"/>
          </a:p>
        </p:txBody>
      </p:sp>
    </p:spTree>
    <p:extLst>
      <p:ext uri="{BB962C8B-B14F-4D97-AF65-F5344CB8AC3E}">
        <p14:creationId xmlns:p14="http://schemas.microsoft.com/office/powerpoint/2010/main" val="1800031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A0E53A-FAB4-43B6-9E8F-48B2FCC450CB}"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83754F-C2EE-4293-AE5A-5E811CD2C8A0}" type="slidenum">
              <a:rPr lang="en-US" smtClean="0"/>
              <a:t>‹#›</a:t>
            </a:fld>
            <a:endParaRPr lang="en-US"/>
          </a:p>
        </p:txBody>
      </p:sp>
    </p:spTree>
    <p:extLst>
      <p:ext uri="{BB962C8B-B14F-4D97-AF65-F5344CB8AC3E}">
        <p14:creationId xmlns:p14="http://schemas.microsoft.com/office/powerpoint/2010/main" val="2346798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A0E53A-FAB4-43B6-9E8F-48B2FCC450CB}"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83754F-C2EE-4293-AE5A-5E811CD2C8A0}" type="slidenum">
              <a:rPr lang="en-US" smtClean="0"/>
              <a:t>‹#›</a:t>
            </a:fld>
            <a:endParaRPr lang="en-US"/>
          </a:p>
        </p:txBody>
      </p:sp>
    </p:spTree>
    <p:extLst>
      <p:ext uri="{BB962C8B-B14F-4D97-AF65-F5344CB8AC3E}">
        <p14:creationId xmlns:p14="http://schemas.microsoft.com/office/powerpoint/2010/main" val="61247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0E53A-FAB4-43B6-9E8F-48B2FCC450CB}" type="datetimeFigureOut">
              <a:rPr lang="en-US" smtClean="0"/>
              <a:t>4/29/2024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83754F-C2EE-4293-AE5A-5E811CD2C8A0}" type="slidenum">
              <a:rPr lang="en-US" smtClean="0"/>
              <a:t>‹#›</a:t>
            </a:fld>
            <a:endParaRPr lang="en-US"/>
          </a:p>
        </p:txBody>
      </p:sp>
    </p:spTree>
    <p:extLst>
      <p:ext uri="{BB962C8B-B14F-4D97-AF65-F5344CB8AC3E}">
        <p14:creationId xmlns:p14="http://schemas.microsoft.com/office/powerpoint/2010/main" val="2744608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video.nationalgeographic.com/video/101-videos/hurricanes-101"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video.nationalgeographic.com/video/kids/forces-of-nature-kids/tornadoes-101-kids/"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video.nationalgeographic.com/video/kids/forces-of-nature-kids/lightning-101-kid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X7imAc29Rbw"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87291"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0" y="5016885"/>
            <a:ext cx="3048000" cy="184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2720975"/>
            <a:ext cx="7772400" cy="1470025"/>
          </a:xfrm>
        </p:spPr>
        <p:txBody>
          <a:bodyPr>
            <a:normAutofit fontScale="90000"/>
          </a:bodyPr>
          <a:lstStyle/>
          <a:p>
            <a:r>
              <a:rPr lang="en-US" sz="8000" b="1" dirty="0">
                <a:solidFill>
                  <a:schemeClr val="bg1"/>
                </a:solidFill>
                <a:effectLst>
                  <a:outerShdw blurRad="38100" dist="38100" dir="2700000" algn="tl">
                    <a:srgbClr val="000000">
                      <a:alpha val="43137"/>
                    </a:srgbClr>
                  </a:outerShdw>
                </a:effectLst>
                <a:latin typeface="Comic Sans MS" pitchFamily="66" charset="0"/>
              </a:rPr>
              <a:t>Severe Weather</a:t>
            </a:r>
          </a:p>
        </p:txBody>
      </p:sp>
      <p:pic>
        <p:nvPicPr>
          <p:cNvPr id="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9812" y="0"/>
            <a:ext cx="2804375" cy="188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314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080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38200" y="6248400"/>
            <a:ext cx="9220200" cy="369332"/>
          </a:xfrm>
          <a:prstGeom prst="rect">
            <a:avLst/>
          </a:prstGeom>
        </p:spPr>
        <p:txBody>
          <a:bodyPr wrap="square">
            <a:spAutoFit/>
          </a:bodyPr>
          <a:lstStyle/>
          <a:p>
            <a:r>
              <a:rPr lang="en-US" dirty="0">
                <a:latin typeface="Comic Sans MS" pitchFamily="66" charset="0"/>
                <a:hlinkClick r:id="rId3"/>
              </a:rPr>
              <a:t>http://video.nationalgeographic.com/video/101-videos/hurricanes-101</a:t>
            </a:r>
            <a:r>
              <a:rPr lang="en-US" dirty="0">
                <a:latin typeface="Comic Sans MS" pitchFamily="66" charset="0"/>
              </a:rPr>
              <a:t> </a:t>
            </a:r>
          </a:p>
        </p:txBody>
      </p:sp>
    </p:spTree>
    <p:extLst>
      <p:ext uri="{BB962C8B-B14F-4D97-AF65-F5344CB8AC3E}">
        <p14:creationId xmlns:p14="http://schemas.microsoft.com/office/powerpoint/2010/main" val="1434361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999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latin typeface="Comic Sans MS" pitchFamily="66" charset="0"/>
              </a:rPr>
              <a:t>Tornadoes</a:t>
            </a:r>
          </a:p>
        </p:txBody>
      </p:sp>
      <p:sp>
        <p:nvSpPr>
          <p:cNvPr id="3" name="Content Placeholder 2"/>
          <p:cNvSpPr>
            <a:spLocks noGrp="1"/>
          </p:cNvSpPr>
          <p:nvPr>
            <p:ph idx="1"/>
          </p:nvPr>
        </p:nvSpPr>
        <p:spPr>
          <a:xfrm>
            <a:off x="457200" y="1600200"/>
            <a:ext cx="8229600" cy="5029200"/>
          </a:xfrm>
        </p:spPr>
        <p:txBody>
          <a:bodyPr>
            <a:normAutofit/>
          </a:bodyPr>
          <a:lstStyle/>
          <a:p>
            <a:pPr marL="0" indent="0" algn="ctr">
              <a:buNone/>
            </a:pPr>
            <a:r>
              <a:rPr lang="en-US" b="1" u="sng" dirty="0">
                <a:latin typeface="Comic Sans MS" pitchFamily="66" charset="0"/>
              </a:rPr>
              <a:t>What is a tornado? </a:t>
            </a:r>
          </a:p>
          <a:p>
            <a:pPr marL="0" indent="0" algn="ctr">
              <a:buNone/>
            </a:pPr>
            <a:r>
              <a:rPr lang="en-US" dirty="0">
                <a:latin typeface="Comic Sans MS" pitchFamily="66" charset="0"/>
              </a:rPr>
              <a:t>A tornado is a whirling, violent windstorm accompanied by a funnel cloud that travels a narrow path over land.</a:t>
            </a:r>
            <a:endParaRPr lang="en-US" dirty="0"/>
          </a:p>
          <a:p>
            <a:pPr marL="0" indent="0" algn="ctr">
              <a:buNone/>
            </a:pPr>
            <a:r>
              <a:rPr lang="en-US" dirty="0">
                <a:latin typeface="Comic Sans MS" pitchFamily="66" charset="0"/>
              </a:rPr>
              <a:t>They can destroy large buildings, uproot trees and throw vehicles hundreds of yards. They can also drive straw into trees. In an average year, 1,000 tornadoes are reported nationwide.</a:t>
            </a:r>
          </a:p>
        </p:txBody>
      </p:sp>
    </p:spTree>
    <p:extLst>
      <p:ext uri="{BB962C8B-B14F-4D97-AF65-F5344CB8AC3E}">
        <p14:creationId xmlns:p14="http://schemas.microsoft.com/office/powerpoint/2010/main" val="394544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107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4" y="0"/>
            <a:ext cx="91552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324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632732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14400"/>
            <a:ext cx="7658100" cy="5105400"/>
          </a:xfrm>
          <a:prstGeom prst="rect">
            <a:avLst/>
          </a:prstGeom>
        </p:spPr>
      </p:pic>
    </p:spTree>
    <p:extLst>
      <p:ext uri="{BB962C8B-B14F-4D97-AF65-F5344CB8AC3E}">
        <p14:creationId xmlns:p14="http://schemas.microsoft.com/office/powerpoint/2010/main" val="3558040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57200"/>
            <a:ext cx="7620000" cy="5838825"/>
          </a:xfrm>
          <a:prstGeom prst="rect">
            <a:avLst/>
          </a:prstGeom>
        </p:spPr>
      </p:pic>
    </p:spTree>
    <p:extLst>
      <p:ext uri="{BB962C8B-B14F-4D97-AF65-F5344CB8AC3E}">
        <p14:creationId xmlns:p14="http://schemas.microsoft.com/office/powerpoint/2010/main" val="2129786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 y="-1"/>
            <a:ext cx="9140252" cy="685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spTree>
    <p:extLst>
      <p:ext uri="{BB962C8B-B14F-4D97-AF65-F5344CB8AC3E}">
        <p14:creationId xmlns:p14="http://schemas.microsoft.com/office/powerpoint/2010/main" val="1560324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6" y="0"/>
            <a:ext cx="9137754" cy="616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6324600"/>
            <a:ext cx="9067799" cy="307777"/>
          </a:xfrm>
          <a:prstGeom prst="rect">
            <a:avLst/>
          </a:prstGeom>
        </p:spPr>
        <p:txBody>
          <a:bodyPr wrap="square">
            <a:spAutoFit/>
          </a:bodyPr>
          <a:lstStyle/>
          <a:p>
            <a:r>
              <a:rPr lang="en-US" sz="1400" dirty="0">
                <a:latin typeface="Comic Sans MS" pitchFamily="66" charset="0"/>
                <a:hlinkClick r:id="rId3"/>
              </a:rPr>
              <a:t>http://video.nationalgeographic.com/video/kids/forces-of-nature-kids/tornadoes-101-kids/Video</a:t>
            </a:r>
            <a:endParaRPr lang="en-US" sz="1400" dirty="0">
              <a:latin typeface="Comic Sans MS" pitchFamily="66" charset="0"/>
            </a:endParaRPr>
          </a:p>
        </p:txBody>
      </p:sp>
    </p:spTree>
    <p:extLst>
      <p:ext uri="{BB962C8B-B14F-4D97-AF65-F5344CB8AC3E}">
        <p14:creationId xmlns:p14="http://schemas.microsoft.com/office/powerpoint/2010/main" val="1560324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latin typeface="Comic Sans MS" pitchFamily="66" charset="0"/>
              </a:rPr>
              <a:t>Thunder &amp; Lightning Storms</a:t>
            </a:r>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pPr marL="0" indent="0" algn="ctr">
              <a:buNone/>
            </a:pPr>
            <a:r>
              <a:rPr lang="en-US" dirty="0">
                <a:latin typeface="Comic Sans MS" pitchFamily="66" charset="0"/>
              </a:rPr>
              <a:t>Lightning is a bright flash of electricity produced by a thunderstorm. All thunderstorms produce lightning and are very dangerous. Thunder is caused by lightning. When a lightning bolt travels from the cloud to the ground it actually opens up a little hole in the air, called a channel. Once the light is gone the air collapses back in and creates a sound wave that we hear as thunder. The reason we see lightning before we hear thunder is because light travels faster than sound!</a:t>
            </a:r>
          </a:p>
        </p:txBody>
      </p:sp>
    </p:spTree>
    <p:extLst>
      <p:ext uri="{BB962C8B-B14F-4D97-AF65-F5344CB8AC3E}">
        <p14:creationId xmlns:p14="http://schemas.microsoft.com/office/powerpoint/2010/main" val="3390377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812" b="10069"/>
          <a:stretch/>
        </p:blipFill>
        <p:spPr bwMode="auto">
          <a:xfrm>
            <a:off x="-1" y="0"/>
            <a:ext cx="91651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ln>
            <a:noFill/>
          </a:ln>
        </p:spPr>
        <p:txBody>
          <a:bodyPr>
            <a:normAutofit/>
          </a:bodyPr>
          <a:lstStyle/>
          <a:p>
            <a:r>
              <a:rPr lang="en-US" b="1" dirty="0">
                <a:effectLst>
                  <a:outerShdw blurRad="38100" dist="38100" dir="2700000" algn="tl">
                    <a:srgbClr val="000000">
                      <a:alpha val="43137"/>
                    </a:srgbClr>
                  </a:outerShdw>
                </a:effectLst>
                <a:latin typeface="Comic Sans MS" pitchFamily="66" charset="0"/>
              </a:rPr>
              <a:t>Severe Weather</a:t>
            </a:r>
          </a:p>
        </p:txBody>
      </p:sp>
      <p:sp>
        <p:nvSpPr>
          <p:cNvPr id="3" name="Content Placeholder 2"/>
          <p:cNvSpPr>
            <a:spLocks noGrp="1"/>
          </p:cNvSpPr>
          <p:nvPr>
            <p:ph idx="1"/>
          </p:nvPr>
        </p:nvSpPr>
        <p:spPr/>
        <p:txBody>
          <a:bodyPr>
            <a:normAutofit/>
          </a:bodyPr>
          <a:lstStyle/>
          <a:p>
            <a:r>
              <a:rPr lang="en-US" sz="3600" dirty="0">
                <a:latin typeface="Comic Sans MS" pitchFamily="66" charset="0"/>
              </a:rPr>
              <a:t>Hurricanes</a:t>
            </a:r>
          </a:p>
          <a:p>
            <a:r>
              <a:rPr lang="en-US" sz="3600" dirty="0">
                <a:latin typeface="Comic Sans MS" pitchFamily="66" charset="0"/>
              </a:rPr>
              <a:t>Tornadoes</a:t>
            </a:r>
          </a:p>
          <a:p>
            <a:r>
              <a:rPr lang="en-US" sz="3600" dirty="0">
                <a:latin typeface="Comic Sans MS" pitchFamily="66" charset="0"/>
              </a:rPr>
              <a:t>Thunder &amp; Lightning Storms</a:t>
            </a:r>
          </a:p>
          <a:p>
            <a:r>
              <a:rPr lang="en-US" sz="3600" dirty="0">
                <a:latin typeface="Comic Sans MS" pitchFamily="66" charset="0"/>
              </a:rPr>
              <a:t>Blizzards</a:t>
            </a:r>
          </a:p>
          <a:p>
            <a:r>
              <a:rPr lang="en-US" sz="3600" dirty="0">
                <a:latin typeface="Comic Sans MS" pitchFamily="66" charset="0"/>
              </a:rPr>
              <a:t>Floods</a:t>
            </a:r>
          </a:p>
          <a:p>
            <a:r>
              <a:rPr lang="en-US" sz="3600" dirty="0">
                <a:latin typeface="Comic Sans MS" pitchFamily="66" charset="0"/>
              </a:rPr>
              <a:t>Droughts</a:t>
            </a:r>
          </a:p>
        </p:txBody>
      </p:sp>
    </p:spTree>
    <p:extLst>
      <p:ext uri="{BB962C8B-B14F-4D97-AF65-F5344CB8AC3E}">
        <p14:creationId xmlns:p14="http://schemas.microsoft.com/office/powerpoint/2010/main" val="2256751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 y="0"/>
            <a:ext cx="91304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582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 y="2498"/>
            <a:ext cx="9140669" cy="685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43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0790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3383"/>
            <a:ext cx="9144000" cy="6091234"/>
          </a:xfrm>
          <a:prstGeom prst="rect">
            <a:avLst/>
          </a:prstGeom>
        </p:spPr>
      </p:pic>
    </p:spTree>
    <p:extLst>
      <p:ext uri="{BB962C8B-B14F-4D97-AF65-F5344CB8AC3E}">
        <p14:creationId xmlns:p14="http://schemas.microsoft.com/office/powerpoint/2010/main" val="3892006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Tree>
    <p:extLst>
      <p:ext uri="{BB962C8B-B14F-4D97-AF65-F5344CB8AC3E}">
        <p14:creationId xmlns:p14="http://schemas.microsoft.com/office/powerpoint/2010/main" val="238732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 y="0"/>
            <a:ext cx="9153351" cy="626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38200" y="6398957"/>
            <a:ext cx="8153400" cy="307777"/>
          </a:xfrm>
          <a:prstGeom prst="rect">
            <a:avLst/>
          </a:prstGeom>
        </p:spPr>
        <p:txBody>
          <a:bodyPr wrap="square">
            <a:spAutoFit/>
          </a:bodyPr>
          <a:lstStyle/>
          <a:p>
            <a:r>
              <a:rPr lang="en-US" sz="1400" dirty="0">
                <a:latin typeface="Comic Sans MS" pitchFamily="66" charset="0"/>
                <a:hlinkClick r:id="rId4"/>
              </a:rPr>
              <a:t>http://video.nationalgeographic.com/video/kids/forces-of-nature-kids/lightning-101-kids/</a:t>
            </a:r>
            <a:endParaRPr lang="en-US" sz="1400" dirty="0">
              <a:latin typeface="Comic Sans MS" pitchFamily="66" charset="0"/>
            </a:endParaRPr>
          </a:p>
        </p:txBody>
      </p:sp>
    </p:spTree>
    <p:extLst>
      <p:ext uri="{BB962C8B-B14F-4D97-AF65-F5344CB8AC3E}">
        <p14:creationId xmlns:p14="http://schemas.microsoft.com/office/powerpoint/2010/main" val="63743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latin typeface="Comic Sans MS" pitchFamily="66" charset="0"/>
              </a:rPr>
              <a:t>Blizzards</a:t>
            </a:r>
          </a:p>
        </p:txBody>
      </p:sp>
      <p:sp>
        <p:nvSpPr>
          <p:cNvPr id="3" name="Content Placeholder 2"/>
          <p:cNvSpPr>
            <a:spLocks noGrp="1"/>
          </p:cNvSpPr>
          <p:nvPr>
            <p:ph idx="1"/>
          </p:nvPr>
        </p:nvSpPr>
        <p:spPr>
          <a:xfrm>
            <a:off x="457200" y="1600200"/>
            <a:ext cx="8229600" cy="5029200"/>
          </a:xfrm>
        </p:spPr>
        <p:txBody>
          <a:bodyPr>
            <a:normAutofit/>
          </a:bodyPr>
          <a:lstStyle/>
          <a:p>
            <a:pPr marL="0" indent="0" algn="ctr">
              <a:buNone/>
            </a:pPr>
            <a:r>
              <a:rPr lang="en-US" dirty="0">
                <a:latin typeface="Comic Sans MS" pitchFamily="66" charset="0"/>
              </a:rPr>
              <a:t>A blizzard is snowstorm that lasts more than 3 hours with winds blowing at 35 miles per hour or higher. One of the reasons why blizzards are so dangerous is the reduced visibility due to snow flying everywhere from the fast wind.</a:t>
            </a:r>
          </a:p>
        </p:txBody>
      </p:sp>
    </p:spTree>
    <p:extLst>
      <p:ext uri="{BB962C8B-B14F-4D97-AF65-F5344CB8AC3E}">
        <p14:creationId xmlns:p14="http://schemas.microsoft.com/office/powerpoint/2010/main" val="2923311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1608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1608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525"/>
            <a:ext cx="9144000" cy="6076950"/>
          </a:xfrm>
          <a:prstGeom prst="rect">
            <a:avLst/>
          </a:prstGeom>
        </p:spPr>
      </p:pic>
    </p:spTree>
    <p:extLst>
      <p:ext uri="{BB962C8B-B14F-4D97-AF65-F5344CB8AC3E}">
        <p14:creationId xmlns:p14="http://schemas.microsoft.com/office/powerpoint/2010/main" val="149762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latin typeface="Comic Sans MS" pitchFamily="66" charset="0"/>
              </a:rPr>
              <a:t>Hurricanes</a:t>
            </a:r>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pPr marL="0" indent="0" algn="ctr">
              <a:buNone/>
            </a:pPr>
            <a:r>
              <a:rPr lang="en-US" b="1" u="sng" dirty="0">
                <a:latin typeface="Comic Sans MS" pitchFamily="66" charset="0"/>
              </a:rPr>
              <a:t>What is a hurricane? </a:t>
            </a:r>
          </a:p>
          <a:p>
            <a:pPr marL="0" indent="0" algn="ctr">
              <a:buNone/>
            </a:pPr>
            <a:r>
              <a:rPr lang="en-US" dirty="0">
                <a:latin typeface="Comic Sans MS" pitchFamily="66" charset="0"/>
              </a:rPr>
              <a:t>A hurricane is a huge rotating storm. It forms in warm ocean water. They produce strong winds, heavy rain and large waves, powerful waves.</a:t>
            </a:r>
          </a:p>
          <a:p>
            <a:pPr marL="0" indent="0" algn="ctr">
              <a:buNone/>
            </a:pPr>
            <a:endParaRPr lang="en-US" dirty="0">
              <a:latin typeface="Comic Sans MS" pitchFamily="66" charset="0"/>
            </a:endParaRPr>
          </a:p>
          <a:p>
            <a:pPr marL="0" indent="0" algn="ctr">
              <a:buNone/>
            </a:pPr>
            <a:r>
              <a:rPr lang="en-US" dirty="0">
                <a:latin typeface="Comic Sans MS" pitchFamily="66" charset="0"/>
              </a:rPr>
              <a:t>Hurricane season in the Atlantic Ocean runs from June 1 to November 30.</a:t>
            </a:r>
          </a:p>
          <a:p>
            <a:pPr marL="0" indent="0" algn="ctr">
              <a:buNone/>
            </a:pPr>
            <a:endParaRPr lang="en-US" dirty="0">
              <a:latin typeface="Comic Sans MS" pitchFamily="66" charset="0"/>
            </a:endParaRPr>
          </a:p>
          <a:p>
            <a:pPr marL="0" indent="0" algn="ctr">
              <a:buNone/>
            </a:pPr>
            <a:r>
              <a:rPr lang="en-US" dirty="0">
                <a:latin typeface="Comic Sans MS" pitchFamily="66" charset="0"/>
              </a:rPr>
              <a:t>Other names for hurricanes: typhoons and cyclones</a:t>
            </a:r>
          </a:p>
        </p:txBody>
      </p:sp>
    </p:spTree>
    <p:extLst>
      <p:ext uri="{BB962C8B-B14F-4D97-AF65-F5344CB8AC3E}">
        <p14:creationId xmlns:p14="http://schemas.microsoft.com/office/powerpoint/2010/main" val="385397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33400"/>
            <a:ext cx="8458200" cy="5674683"/>
          </a:xfrm>
          <a:prstGeom prst="rect">
            <a:avLst/>
          </a:prstGeom>
        </p:spPr>
      </p:pic>
    </p:spTree>
    <p:extLst>
      <p:ext uri="{BB962C8B-B14F-4D97-AF65-F5344CB8AC3E}">
        <p14:creationId xmlns:p14="http://schemas.microsoft.com/office/powerpoint/2010/main" val="2493271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latin typeface="Comic Sans MS" pitchFamily="66" charset="0"/>
              </a:rPr>
              <a:t>Floods</a:t>
            </a:r>
          </a:p>
        </p:txBody>
      </p:sp>
      <p:sp>
        <p:nvSpPr>
          <p:cNvPr id="3" name="Content Placeholder 2"/>
          <p:cNvSpPr>
            <a:spLocks noGrp="1"/>
          </p:cNvSpPr>
          <p:nvPr>
            <p:ph idx="1"/>
          </p:nvPr>
        </p:nvSpPr>
        <p:spPr>
          <a:xfrm>
            <a:off x="457200" y="1600200"/>
            <a:ext cx="8229600" cy="5029200"/>
          </a:xfrm>
        </p:spPr>
        <p:txBody>
          <a:bodyPr>
            <a:normAutofit/>
          </a:bodyPr>
          <a:lstStyle/>
          <a:p>
            <a:pPr marL="0" indent="0" algn="ctr">
              <a:buNone/>
            </a:pPr>
            <a:endParaRPr lang="en-US" dirty="0">
              <a:solidFill>
                <a:schemeClr val="bg1"/>
              </a:solidFill>
              <a:latin typeface="Comic Sans MS" pitchFamily="66" charset="0"/>
            </a:endParaRPr>
          </a:p>
          <a:p>
            <a:pPr marL="0" indent="0" algn="ctr">
              <a:buNone/>
            </a:pPr>
            <a:endParaRPr lang="en-US" dirty="0">
              <a:solidFill>
                <a:schemeClr val="bg1"/>
              </a:solidFill>
              <a:latin typeface="Comic Sans MS" pitchFamily="66" charset="0"/>
            </a:endParaRPr>
          </a:p>
          <a:p>
            <a:pPr marL="0" indent="0" algn="ctr">
              <a:buNone/>
            </a:pPr>
            <a:endParaRPr lang="en-US" dirty="0">
              <a:solidFill>
                <a:schemeClr val="bg1"/>
              </a:solidFill>
              <a:latin typeface="Comic Sans MS" pitchFamily="66" charset="0"/>
            </a:endParaRPr>
          </a:p>
          <a:p>
            <a:pPr marL="0" indent="0" algn="ctr">
              <a:buNone/>
            </a:pPr>
            <a:r>
              <a:rPr lang="en-US" dirty="0">
                <a:solidFill>
                  <a:schemeClr val="bg1"/>
                </a:solidFill>
                <a:latin typeface="Comic Sans MS" pitchFamily="66" charset="0"/>
              </a:rPr>
              <a:t>A flood results from days of heavy rain and/or melting snows, when rivers rise and go over their banks. Flash floods are the #1 weather-related killer in the U.S. Nearly 80% of flash flood deaths are auto related.</a:t>
            </a:r>
          </a:p>
        </p:txBody>
      </p:sp>
    </p:spTree>
    <p:extLst>
      <p:ext uri="{BB962C8B-B14F-4D97-AF65-F5344CB8AC3E}">
        <p14:creationId xmlns:p14="http://schemas.microsoft.com/office/powerpoint/2010/main" val="3045291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499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296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296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6089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4" y="457200"/>
            <a:ext cx="9149150" cy="5849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6089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34"/>
            <a:ext cx="9144000" cy="6119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73508" y="6096000"/>
            <a:ext cx="4889292" cy="584775"/>
          </a:xfrm>
          <a:prstGeom prst="rect">
            <a:avLst/>
          </a:prstGeom>
        </p:spPr>
        <p:txBody>
          <a:bodyPr wrap="square">
            <a:spAutoFit/>
          </a:bodyPr>
          <a:lstStyle/>
          <a:p>
            <a:r>
              <a:rPr lang="en-US" sz="3200" dirty="0">
                <a:latin typeface="Comic Sans MS" pitchFamily="66" charset="0"/>
                <a:hlinkClick r:id="rId3"/>
              </a:rPr>
              <a:t>Margaretville Flood 2011</a:t>
            </a:r>
            <a:endParaRPr lang="en-US" sz="3200" dirty="0">
              <a:latin typeface="Comic Sans MS" pitchFamily="66" charset="0"/>
            </a:endParaRPr>
          </a:p>
        </p:txBody>
      </p:sp>
    </p:spTree>
    <p:extLst>
      <p:ext uri="{BB962C8B-B14F-4D97-AF65-F5344CB8AC3E}">
        <p14:creationId xmlns:p14="http://schemas.microsoft.com/office/powerpoint/2010/main" val="844296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latin typeface="Comic Sans MS" pitchFamily="66" charset="0"/>
              </a:rPr>
              <a:t>Droughts</a:t>
            </a:r>
          </a:p>
        </p:txBody>
      </p:sp>
      <p:sp>
        <p:nvSpPr>
          <p:cNvPr id="3" name="Content Placeholder 2"/>
          <p:cNvSpPr>
            <a:spLocks noGrp="1"/>
          </p:cNvSpPr>
          <p:nvPr>
            <p:ph idx="1"/>
          </p:nvPr>
        </p:nvSpPr>
        <p:spPr>
          <a:xfrm>
            <a:off x="457200" y="1600200"/>
            <a:ext cx="8229600" cy="5029200"/>
          </a:xfrm>
        </p:spPr>
        <p:txBody>
          <a:bodyPr>
            <a:normAutofit/>
          </a:bodyPr>
          <a:lstStyle/>
          <a:p>
            <a:pPr marL="0" indent="0" algn="ctr">
              <a:buNone/>
            </a:pPr>
            <a:endParaRPr lang="en-US" dirty="0">
              <a:solidFill>
                <a:schemeClr val="bg1"/>
              </a:solidFill>
              <a:latin typeface="Comic Sans MS" pitchFamily="66" charset="0"/>
            </a:endParaRPr>
          </a:p>
          <a:p>
            <a:pPr marL="0" indent="0" algn="ctr">
              <a:buNone/>
            </a:pPr>
            <a:endParaRPr lang="en-US" dirty="0">
              <a:solidFill>
                <a:schemeClr val="bg1"/>
              </a:solidFill>
              <a:latin typeface="Comic Sans MS" pitchFamily="66" charset="0"/>
            </a:endParaRPr>
          </a:p>
          <a:p>
            <a:pPr marL="0" indent="0" algn="ctr">
              <a:buNone/>
            </a:pPr>
            <a:endParaRPr lang="en-US" dirty="0">
              <a:solidFill>
                <a:schemeClr val="bg1"/>
              </a:solidFill>
              <a:latin typeface="Comic Sans MS" pitchFamily="66" charset="0"/>
            </a:endParaRPr>
          </a:p>
        </p:txBody>
      </p:sp>
      <p:sp>
        <p:nvSpPr>
          <p:cNvPr id="5" name="Rectangle 4"/>
          <p:cNvSpPr/>
          <p:nvPr/>
        </p:nvSpPr>
        <p:spPr>
          <a:xfrm>
            <a:off x="533400" y="2397948"/>
            <a:ext cx="8077200" cy="3970318"/>
          </a:xfrm>
          <a:prstGeom prst="rect">
            <a:avLst/>
          </a:prstGeom>
        </p:spPr>
        <p:txBody>
          <a:bodyPr wrap="square">
            <a:spAutoFit/>
          </a:bodyPr>
          <a:lstStyle/>
          <a:p>
            <a:pPr algn="ctr"/>
            <a:r>
              <a:rPr lang="en-US" sz="2800" dirty="0">
                <a:solidFill>
                  <a:schemeClr val="bg1"/>
                </a:solidFill>
                <a:latin typeface="Comic Sans MS" pitchFamily="66" charset="0"/>
              </a:rPr>
              <a:t>When a place is in a drought, it is dry and hot, often dusty; cracks may appear in the soil, and rivers, lakes, streams, and other sources of water can go dry. A drought means that a place has less precipitation (rain or snow) than normal over a few months or even longer. Drought has many causes. It can be caused by not receiving rain or snow over a period of time. </a:t>
            </a:r>
          </a:p>
        </p:txBody>
      </p:sp>
    </p:spTree>
    <p:extLst>
      <p:ext uri="{BB962C8B-B14F-4D97-AF65-F5344CB8AC3E}">
        <p14:creationId xmlns:p14="http://schemas.microsoft.com/office/powerpoint/2010/main" val="928320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98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906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 y="0"/>
            <a:ext cx="913650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821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9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118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1662635" cy="646331"/>
          </a:xfrm>
          <a:prstGeom prst="rect">
            <a:avLst/>
          </a:prstGeom>
          <a:noFill/>
        </p:spPr>
        <p:txBody>
          <a:bodyPr wrap="none" rtlCol="0">
            <a:spAutoFit/>
          </a:bodyPr>
          <a:lstStyle/>
          <a:p>
            <a:r>
              <a:rPr lang="en-US" sz="3600" dirty="0">
                <a:solidFill>
                  <a:schemeClr val="bg1"/>
                </a:solidFill>
                <a:latin typeface="Comic Sans MS" pitchFamily="66" charset="0"/>
              </a:rPr>
              <a:t>before</a:t>
            </a:r>
          </a:p>
        </p:txBody>
      </p:sp>
      <p:sp>
        <p:nvSpPr>
          <p:cNvPr id="4" name="TextBox 3"/>
          <p:cNvSpPr txBox="1"/>
          <p:nvPr/>
        </p:nvSpPr>
        <p:spPr>
          <a:xfrm>
            <a:off x="4953000" y="152400"/>
            <a:ext cx="1346844" cy="646331"/>
          </a:xfrm>
          <a:prstGeom prst="rect">
            <a:avLst/>
          </a:prstGeom>
          <a:noFill/>
        </p:spPr>
        <p:txBody>
          <a:bodyPr wrap="none" rtlCol="0">
            <a:spAutoFit/>
          </a:bodyPr>
          <a:lstStyle/>
          <a:p>
            <a:r>
              <a:rPr lang="en-US" sz="3600" dirty="0">
                <a:solidFill>
                  <a:schemeClr val="bg1"/>
                </a:solidFill>
                <a:latin typeface="Comic Sans MS" pitchFamily="66" charset="0"/>
              </a:rPr>
              <a:t>after</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4800"/>
            <a:ext cx="9135533"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118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361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68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361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36655" cy="6858000"/>
          </a:xfrm>
          <a:prstGeom prst="rect">
            <a:avLst/>
          </a:prstGeom>
        </p:spPr>
      </p:pic>
    </p:spTree>
    <p:extLst>
      <p:ext uri="{BB962C8B-B14F-4D97-AF65-F5344CB8AC3E}">
        <p14:creationId xmlns:p14="http://schemas.microsoft.com/office/powerpoint/2010/main" val="2756916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4780230"/>
          </a:xfrm>
          <a:prstGeom prst="rect">
            <a:avLst/>
          </a:prstGeom>
        </p:spPr>
      </p:pic>
    </p:spTree>
    <p:extLst>
      <p:ext uri="{BB962C8B-B14F-4D97-AF65-F5344CB8AC3E}">
        <p14:creationId xmlns:p14="http://schemas.microsoft.com/office/powerpoint/2010/main" val="2148811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395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TotalTime>
  <Words>488</Words>
  <Application>Microsoft Office PowerPoint</Application>
  <PresentationFormat>On-screen Show (4:3)</PresentationFormat>
  <Paragraphs>68</Paragraphs>
  <Slides>41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Comic Sans MS</vt:lpstr>
      <vt:lpstr>Office Theme</vt:lpstr>
      <vt:lpstr>Severe Weather</vt:lpstr>
      <vt:lpstr>Severe Weather</vt:lpstr>
      <vt:lpstr>Hurricanes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Tornadoes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Thunder &amp; Lightning Storms</vt:lpstr>
      <vt:lpstr>PowerPoint Presentation</vt:lpstr>
      <vt:lpstr>PowerPoint Presentation</vt:lpstr>
      <vt:lpstr>PowerPoint Presentation</vt:lpstr>
      <vt:lpstr>PowerPoint Presentation</vt:lpstr>
      <vt:lpstr>PowerPoint Presentation</vt:lpstr>
      <vt:lpstr>PowerPoint Presentation</vt:lpstr>
      <vt:lpstr>Blizzards</vt:lpstr>
      <vt:lpstr>PowerPoint Presentation</vt:lpstr>
      <vt:lpstr>PowerPoint Presentation</vt:lpstr>
      <vt:lpstr>PowerPoint Presentation</vt:lpstr>
      <vt:lpstr>PowerPoint Presentation</vt:lpstr>
      <vt:lpstr>Floods</vt:lpstr>
      <vt:lpstr>PowerPoint Presentation</vt:lpstr>
      <vt:lpstr>PowerPoint Presentation</vt:lpstr>
      <vt:lpstr>PowerPoint Presentation</vt:lpstr>
      <vt:lpstr>PowerPoint Presentation</vt:lpstr>
      <vt:lpstr>PowerPoint Presentation</vt:lpstr>
      <vt:lpstr>PowerPoint Presentation</vt:lpstr>
      <vt:lpstr>Droughts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Severe Weather</dc:title>
  <dc:creator>Lindsay</dc:creator>
  <cp:lastModifiedBy>Hewitson, Janiece</cp:lastModifiedBy>
  <cp:revision>19</cp:revision>
  <dcterms:created xsi:type="dcterms:W3CDTF">2012-03-05T00:22:14Z</dcterms:created>
  <dcterms:modified xsi:type="dcterms:W3CDTF">2024-04-29T18:51:11Z</dcterms:modified>
</cp:coreProperties>
</file>